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8"/>
  </p:notesMasterIdLst>
  <p:handoutMasterIdLst>
    <p:handoutMasterId r:id="rId9"/>
  </p:handoutMasterIdLst>
  <p:sldIdLst>
    <p:sldId id="840" r:id="rId2"/>
    <p:sldId id="854" r:id="rId3"/>
    <p:sldId id="850" r:id="rId4"/>
    <p:sldId id="852" r:id="rId5"/>
    <p:sldId id="851" r:id="rId6"/>
    <p:sldId id="853" r:id="rId7"/>
  </p:sldIdLst>
  <p:sldSz cx="9144000" cy="6858000" type="screen4x3"/>
  <p:notesSz cx="6858000" cy="9296400"/>
  <p:custShowLst>
    <p:custShow name="What's new" id="0">
      <p:sldLst/>
    </p:custShow>
    <p:custShow name="Setting up the template" id="1">
      <p:sldLst/>
    </p:custShow>
    <p:custShow name="New Layouts" id="2">
      <p:sldLst/>
    </p:custShow>
    <p:custShow name="Using the HP template" id="3">
      <p:sldLst/>
    </p:custShow>
    <p:custShow name="Creating visuals" id="4">
      <p:sldLst/>
    </p:custShow>
    <p:custShow name="File Formatting" id="5">
      <p:sldLst/>
    </p:custShow>
    <p:custShow name="Additional information" id="6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Futura B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Futura B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Futura B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Futura B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Futura Bk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Futura Bk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Futura Bk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Futura Bk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Futura B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FF"/>
    <a:srgbClr val="194331"/>
    <a:srgbClr val="AC7B00"/>
    <a:srgbClr val="A23C06"/>
    <a:srgbClr val="7B7B79"/>
    <a:srgbClr val="6E7DDE"/>
    <a:srgbClr val="DE2E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8" autoAdjust="0"/>
    <p:restoredTop sz="94714" autoAdjust="0"/>
  </p:normalViewPr>
  <p:slideViewPr>
    <p:cSldViewPr snapToGrid="0">
      <p:cViewPr varScale="1">
        <p:scale>
          <a:sx n="86" d="100"/>
          <a:sy n="86" d="100"/>
        </p:scale>
        <p:origin x="1866" y="90"/>
      </p:cViewPr>
      <p:guideLst>
        <p:guide orient="horz" pos="792"/>
        <p:guide pos="2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60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8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82575" y="44450"/>
            <a:ext cx="45704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Futura Hv" pitchFamily="34" charset="0"/>
              </a:defRPr>
            </a:lvl1pPr>
          </a:lstStyle>
          <a:p>
            <a:endParaRPr lang="en-US"/>
          </a:p>
        </p:txBody>
      </p:sp>
      <p:pic>
        <p:nvPicPr>
          <p:cNvPr id="17411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5988" y="8715375"/>
            <a:ext cx="555625" cy="438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9887" name="Rectangle 15"/>
          <p:cNvSpPr>
            <a:spLocks noChangeArrowheads="1"/>
          </p:cNvSpPr>
          <p:nvPr/>
        </p:nvSpPr>
        <p:spPr bwMode="auto">
          <a:xfrm>
            <a:off x="206375" y="9004300"/>
            <a:ext cx="3873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/>
            <a:fld id="{A7F411C9-87E0-4890-8D3D-22DDE136AE73}" type="slidenum">
              <a:rPr lang="en-US" sz="900">
                <a:solidFill>
                  <a:schemeClr val="bg2"/>
                </a:solidFill>
              </a:rPr>
              <a:pPr eaLnBrk="0" hangingPunct="0"/>
              <a:t>‹#›</a:t>
            </a:fld>
            <a:endParaRPr lang="en-US" sz="900">
              <a:solidFill>
                <a:schemeClr val="bg2"/>
              </a:solidFill>
            </a:endParaRPr>
          </a:p>
        </p:txBody>
      </p:sp>
      <p:sp>
        <p:nvSpPr>
          <p:cNvPr id="79888" name="Rectangle 16"/>
          <p:cNvSpPr>
            <a:spLocks noChangeArrowheads="1"/>
          </p:cNvSpPr>
          <p:nvPr/>
        </p:nvSpPr>
        <p:spPr bwMode="auto">
          <a:xfrm>
            <a:off x="604838" y="9004300"/>
            <a:ext cx="1114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defRPr/>
            </a:pPr>
            <a:r>
              <a:rPr lang="en-US" sz="900" dirty="0">
                <a:solidFill>
                  <a:schemeClr val="bg2"/>
                </a:solidFill>
              </a:rPr>
              <a:t>October 2003</a:t>
            </a: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765300" y="8931275"/>
            <a:ext cx="38354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defRPr/>
            </a:pPr>
            <a:r>
              <a:rPr lang="en-US" sz="900" dirty="0">
                <a:solidFill>
                  <a:schemeClr val="bg2"/>
                </a:solidFill>
              </a:rPr>
              <a:t>Copyright © 2006 HP corporate presentation.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80729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6550" y="228600"/>
            <a:ext cx="3706813" cy="2779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72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84163" y="230188"/>
            <a:ext cx="2535237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Futura Hv" pitchFamily="34" charset="0"/>
              </a:defRPr>
            </a:lvl1pPr>
          </a:lstStyle>
          <a:p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50825" y="3254375"/>
            <a:ext cx="6292850" cy="541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pic>
        <p:nvPicPr>
          <p:cNvPr id="16389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5988" y="8715375"/>
            <a:ext cx="555625" cy="438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206375" y="9004300"/>
            <a:ext cx="3873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/>
            <a:fld id="{8E79C4C8-5ABE-42C1-BC84-A2E2D0603133}" type="slidenum">
              <a:rPr lang="en-US" sz="900">
                <a:solidFill>
                  <a:schemeClr val="bg2"/>
                </a:solidFill>
              </a:rPr>
              <a:pPr eaLnBrk="0" hangingPunct="0"/>
              <a:t>‹#›</a:t>
            </a:fld>
            <a:endParaRPr lang="en-US" sz="900">
              <a:solidFill>
                <a:schemeClr val="bg2"/>
              </a:solidFill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604838" y="9004300"/>
            <a:ext cx="1114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defRPr/>
            </a:pPr>
            <a:r>
              <a:rPr lang="en-US" sz="900" dirty="0">
                <a:solidFill>
                  <a:schemeClr val="bg2"/>
                </a:solidFill>
              </a:rPr>
              <a:t>October 2003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1765300" y="8931275"/>
            <a:ext cx="38354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defRPr/>
            </a:pPr>
            <a:r>
              <a:rPr lang="en-US" sz="900" dirty="0">
                <a:solidFill>
                  <a:schemeClr val="bg2"/>
                </a:solidFill>
              </a:rPr>
              <a:t>Copyright © 2006 HP corporate presentation.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02072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9063" indent="-119063" algn="l" rtl="0" eaLnBrk="0" fontAlgn="base" hangingPunct="0">
      <a:lnSpc>
        <a:spcPct val="90000"/>
      </a:lnSpc>
      <a:spcBef>
        <a:spcPct val="25000"/>
      </a:spcBef>
      <a:spcAft>
        <a:spcPct val="10000"/>
      </a:spcAft>
      <a:buClr>
        <a:schemeClr val="bg2"/>
      </a:buClr>
      <a:buChar char="•"/>
      <a:defRPr sz="1200" kern="1200">
        <a:solidFill>
          <a:schemeClr val="tx1"/>
        </a:solidFill>
        <a:latin typeface="Futura Bk" pitchFamily="34" charset="0"/>
        <a:ea typeface="+mn-ea"/>
        <a:cs typeface="+mn-cs"/>
      </a:defRPr>
    </a:lvl1pPr>
    <a:lvl2pPr marL="344488" indent="-111125" algn="l" rtl="0" eaLnBrk="0" fontAlgn="base" hangingPunct="0">
      <a:lnSpc>
        <a:spcPct val="90000"/>
      </a:lnSpc>
      <a:spcBef>
        <a:spcPct val="25000"/>
      </a:spcBef>
      <a:spcAft>
        <a:spcPct val="10000"/>
      </a:spcAft>
      <a:buClr>
        <a:schemeClr val="bg2"/>
      </a:buClr>
      <a:buFont typeface="Futura Bk" pitchFamily="34" charset="0"/>
      <a:buChar char="–"/>
      <a:defRPr sz="1000" kern="1200">
        <a:solidFill>
          <a:schemeClr val="tx1"/>
        </a:solidFill>
        <a:latin typeface="Futura Bk" pitchFamily="34" charset="0"/>
        <a:ea typeface="+mn-ea"/>
        <a:cs typeface="+mn-cs"/>
      </a:defRPr>
    </a:lvl2pPr>
    <a:lvl3pPr marL="569913" indent="-106363" algn="l" rtl="0" eaLnBrk="0" fontAlgn="base" hangingPunct="0">
      <a:lnSpc>
        <a:spcPct val="90000"/>
      </a:lnSpc>
      <a:spcBef>
        <a:spcPct val="25000"/>
      </a:spcBef>
      <a:spcAft>
        <a:spcPct val="10000"/>
      </a:spcAft>
      <a:buClr>
        <a:schemeClr val="bg2"/>
      </a:buClr>
      <a:buChar char="•"/>
      <a:defRPr sz="900" kern="1200">
        <a:solidFill>
          <a:schemeClr val="tx1"/>
        </a:solidFill>
        <a:latin typeface="Futura Bk" pitchFamily="34" charset="0"/>
        <a:ea typeface="+mn-ea"/>
        <a:cs typeface="+mn-cs"/>
      </a:defRPr>
    </a:lvl3pPr>
    <a:lvl4pPr marL="795338" indent="-106363" algn="l" rtl="0" eaLnBrk="0" fontAlgn="base" hangingPunct="0">
      <a:lnSpc>
        <a:spcPct val="90000"/>
      </a:lnSpc>
      <a:spcBef>
        <a:spcPct val="25000"/>
      </a:spcBef>
      <a:spcAft>
        <a:spcPct val="10000"/>
      </a:spcAft>
      <a:buClr>
        <a:schemeClr val="bg2"/>
      </a:buClr>
      <a:buFont typeface="Futura Bk" pitchFamily="34" charset="0"/>
      <a:buChar char="–"/>
      <a:defRPr sz="900" kern="1200">
        <a:solidFill>
          <a:schemeClr val="tx1"/>
        </a:solidFill>
        <a:latin typeface="Futura Bk" pitchFamily="34" charset="0"/>
        <a:ea typeface="+mn-ea"/>
        <a:cs typeface="+mn-cs"/>
      </a:defRPr>
    </a:lvl4pPr>
    <a:lvl5pPr marL="1033463" indent="-119063" algn="l" rtl="0" eaLnBrk="0" fontAlgn="base" hangingPunct="0">
      <a:lnSpc>
        <a:spcPct val="90000"/>
      </a:lnSpc>
      <a:spcBef>
        <a:spcPct val="25000"/>
      </a:spcBef>
      <a:spcAft>
        <a:spcPct val="10000"/>
      </a:spcAft>
      <a:buClr>
        <a:schemeClr val="bg2"/>
      </a:buClr>
      <a:buChar char="•"/>
      <a:defRPr sz="900" kern="1200">
        <a:solidFill>
          <a:schemeClr val="tx1"/>
        </a:solidFill>
        <a:latin typeface="Futura Bk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"/>
          <p:cNvSpPr txBox="1">
            <a:spLocks noChangeArrowheads="1"/>
          </p:cNvSpPr>
          <p:nvPr/>
        </p:nvSpPr>
        <p:spPr bwMode="invGray">
          <a:xfrm>
            <a:off x="465138" y="6376988"/>
            <a:ext cx="6019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 dirty="0">
                <a:solidFill>
                  <a:srgbClr val="FFFFFF"/>
                </a:solidFill>
              </a:rPr>
              <a:t>© 2008 Hewlett-Packard Development Company, L.P.</a:t>
            </a:r>
            <a:br>
              <a:rPr lang="en-US" sz="900" dirty="0">
                <a:solidFill>
                  <a:srgbClr val="FFFFFF"/>
                </a:solidFill>
              </a:rPr>
            </a:br>
            <a:r>
              <a:rPr lang="en-US" sz="900" dirty="0">
                <a:solidFill>
                  <a:srgbClr val="FFFFFF"/>
                </a:solidFill>
              </a:rPr>
              <a:t>The information contained herein is subject to change without notice </a:t>
            </a:r>
          </a:p>
        </p:txBody>
      </p:sp>
      <p:pic>
        <p:nvPicPr>
          <p:cNvPr id="5" name="Picture 2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black">
          <a:xfrm>
            <a:off x="0" y="5118100"/>
            <a:ext cx="9151938" cy="8001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sp>
        <p:nvSpPr>
          <p:cNvPr id="1232914" name="Rectangle 18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433388" y="3741738"/>
            <a:ext cx="4570412" cy="9144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  <a:latin typeface="Futura Hv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32915" name="Rectangle 19"/>
          <p:cNvSpPr>
            <a:spLocks noGrp="1" noChangeArrowheads="1"/>
          </p:cNvSpPr>
          <p:nvPr>
            <p:ph type="ctrTitle"/>
          </p:nvPr>
        </p:nvSpPr>
        <p:spPr bwMode="invGray">
          <a:xfrm>
            <a:off x="441325" y="274638"/>
            <a:ext cx="4551363" cy="3059112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Futura Lt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A5C33-632E-4215-9E3A-2498907299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C09C1-A0D8-4B6B-937C-6388FC6421BA}" type="datetime3">
              <a:rPr lang="en-US"/>
              <a:pPr/>
              <a:t>27 April 2020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114300"/>
            <a:ext cx="2068512" cy="5965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114300"/>
            <a:ext cx="6053138" cy="5965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A5810-5086-4488-8FBE-402934ADB8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FAFB40-6B5D-4B98-97C7-0ABCA51653E8}" type="datetime3">
              <a:rPr lang="en-US"/>
              <a:pPr/>
              <a:t>27 April 2020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14300"/>
            <a:ext cx="8245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0050" y="1447800"/>
            <a:ext cx="8272463" cy="46323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1D31A2-AC0F-466B-B517-05440C130F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5275D5-8AE6-4277-9926-85EC522996E4}" type="datetime3">
              <a:rPr lang="en-US"/>
              <a:pPr/>
              <a:t>27 April 2020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14300"/>
            <a:ext cx="8245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0050" y="1447800"/>
            <a:ext cx="4059238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1688" y="1447800"/>
            <a:ext cx="4060825" cy="46323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F1B296-0959-4ECC-9442-7FAD0ACF5A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AEAFE-B00E-4403-ACA9-3CEF6F81884F}" type="datetime3">
              <a:rPr lang="en-US"/>
              <a:pPr/>
              <a:t>27 April 2020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ansition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">
                <a:srgbClr val="00B3DE"/>
              </a:gs>
              <a:gs pos="42000">
                <a:srgbClr val="0053FA"/>
              </a:gs>
              <a:gs pos="96000">
                <a:srgbClr val="121B2C"/>
              </a:gs>
            </a:gsLst>
            <a:lin ang="648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  <a:buFontTx/>
              <a:buChar char="•"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reeform 6"/>
          <p:cNvSpPr>
            <a:spLocks/>
          </p:cNvSpPr>
          <p:nvPr userDrawn="1"/>
        </p:nvSpPr>
        <p:spPr bwMode="white">
          <a:xfrm>
            <a:off x="-9525" y="0"/>
            <a:ext cx="5495925" cy="6858000"/>
          </a:xfrm>
          <a:custGeom>
            <a:avLst/>
            <a:gdLst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6999 w 10000"/>
              <a:gd name="connsiteY2" fmla="*/ 9988 h 10000"/>
              <a:gd name="connsiteX3" fmla="*/ 10000 w 10000"/>
              <a:gd name="connsiteY3" fmla="*/ 0 h 10000"/>
              <a:gd name="connsiteX4" fmla="*/ 0 w 10000"/>
              <a:gd name="connsiteY4" fmla="*/ 0 h 10000"/>
              <a:gd name="connsiteX0" fmla="*/ 1712 w 11985"/>
              <a:gd name="connsiteY0" fmla="*/ 1665 h 11665"/>
              <a:gd name="connsiteX1" fmla="*/ 1712 w 11985"/>
              <a:gd name="connsiteY1" fmla="*/ 11665 h 11665"/>
              <a:gd name="connsiteX2" fmla="*/ 8711 w 11985"/>
              <a:gd name="connsiteY2" fmla="*/ 11653 h 11665"/>
              <a:gd name="connsiteX3" fmla="*/ 11985 w 11985"/>
              <a:gd name="connsiteY3" fmla="*/ 1672 h 11665"/>
              <a:gd name="connsiteX4" fmla="*/ 1712 w 11985"/>
              <a:gd name="connsiteY4" fmla="*/ 1665 h 11665"/>
              <a:gd name="connsiteX0" fmla="*/ 1712 w 11985"/>
              <a:gd name="connsiteY0" fmla="*/ 1665 h 11665"/>
              <a:gd name="connsiteX1" fmla="*/ 1712 w 11985"/>
              <a:gd name="connsiteY1" fmla="*/ 11665 h 11665"/>
              <a:gd name="connsiteX2" fmla="*/ 8711 w 11985"/>
              <a:gd name="connsiteY2" fmla="*/ 11653 h 11665"/>
              <a:gd name="connsiteX3" fmla="*/ 11985 w 11985"/>
              <a:gd name="connsiteY3" fmla="*/ 1672 h 11665"/>
              <a:gd name="connsiteX4" fmla="*/ 1712 w 11985"/>
              <a:gd name="connsiteY4" fmla="*/ 1665 h 11665"/>
              <a:gd name="connsiteX0" fmla="*/ 1712 w 11985"/>
              <a:gd name="connsiteY0" fmla="*/ 1665 h 11665"/>
              <a:gd name="connsiteX1" fmla="*/ 1712 w 11985"/>
              <a:gd name="connsiteY1" fmla="*/ 11665 h 11665"/>
              <a:gd name="connsiteX2" fmla="*/ 8711 w 11985"/>
              <a:gd name="connsiteY2" fmla="*/ 11653 h 11665"/>
              <a:gd name="connsiteX3" fmla="*/ 11985 w 11985"/>
              <a:gd name="connsiteY3" fmla="*/ 1672 h 11665"/>
              <a:gd name="connsiteX4" fmla="*/ 1712 w 11985"/>
              <a:gd name="connsiteY4" fmla="*/ 1665 h 11665"/>
              <a:gd name="connsiteX0" fmla="*/ 1712 w 11985"/>
              <a:gd name="connsiteY0" fmla="*/ 1665 h 11665"/>
              <a:gd name="connsiteX1" fmla="*/ 1712 w 11985"/>
              <a:gd name="connsiteY1" fmla="*/ 11665 h 11665"/>
              <a:gd name="connsiteX2" fmla="*/ 8711 w 11985"/>
              <a:gd name="connsiteY2" fmla="*/ 11653 h 11665"/>
              <a:gd name="connsiteX3" fmla="*/ 11985 w 11985"/>
              <a:gd name="connsiteY3" fmla="*/ 1672 h 11665"/>
              <a:gd name="connsiteX4" fmla="*/ 1712 w 11985"/>
              <a:gd name="connsiteY4" fmla="*/ 1665 h 11665"/>
              <a:gd name="connsiteX0" fmla="*/ 1712 w 11985"/>
              <a:gd name="connsiteY0" fmla="*/ 1665 h 11665"/>
              <a:gd name="connsiteX1" fmla="*/ 1712 w 11985"/>
              <a:gd name="connsiteY1" fmla="*/ 11665 h 11665"/>
              <a:gd name="connsiteX2" fmla="*/ 8711 w 11985"/>
              <a:gd name="connsiteY2" fmla="*/ 11653 h 11665"/>
              <a:gd name="connsiteX3" fmla="*/ 11985 w 11985"/>
              <a:gd name="connsiteY3" fmla="*/ 1672 h 11665"/>
              <a:gd name="connsiteX4" fmla="*/ 1712 w 11985"/>
              <a:gd name="connsiteY4" fmla="*/ 1665 h 11665"/>
              <a:gd name="connsiteX0" fmla="*/ 1712 w 11985"/>
              <a:gd name="connsiteY0" fmla="*/ 1665 h 11665"/>
              <a:gd name="connsiteX1" fmla="*/ 1712 w 11985"/>
              <a:gd name="connsiteY1" fmla="*/ 11665 h 11665"/>
              <a:gd name="connsiteX2" fmla="*/ 8711 w 11985"/>
              <a:gd name="connsiteY2" fmla="*/ 11653 h 11665"/>
              <a:gd name="connsiteX3" fmla="*/ 11985 w 11985"/>
              <a:gd name="connsiteY3" fmla="*/ 1672 h 11665"/>
              <a:gd name="connsiteX4" fmla="*/ 1712 w 11985"/>
              <a:gd name="connsiteY4" fmla="*/ 1665 h 11665"/>
              <a:gd name="connsiteX0" fmla="*/ 1712 w 11985"/>
              <a:gd name="connsiteY0" fmla="*/ 1665 h 11665"/>
              <a:gd name="connsiteX1" fmla="*/ 1712 w 11985"/>
              <a:gd name="connsiteY1" fmla="*/ 11665 h 11665"/>
              <a:gd name="connsiteX2" fmla="*/ 8711 w 11985"/>
              <a:gd name="connsiteY2" fmla="*/ 11653 h 11665"/>
              <a:gd name="connsiteX3" fmla="*/ 11985 w 11985"/>
              <a:gd name="connsiteY3" fmla="*/ 1672 h 11665"/>
              <a:gd name="connsiteX4" fmla="*/ 1712 w 11985"/>
              <a:gd name="connsiteY4" fmla="*/ 1665 h 11665"/>
              <a:gd name="connsiteX0" fmla="*/ 1712 w 11985"/>
              <a:gd name="connsiteY0" fmla="*/ 0 h 10000"/>
              <a:gd name="connsiteX1" fmla="*/ 1712 w 11985"/>
              <a:gd name="connsiteY1" fmla="*/ 10000 h 10000"/>
              <a:gd name="connsiteX2" fmla="*/ 8711 w 11985"/>
              <a:gd name="connsiteY2" fmla="*/ 9988 h 10000"/>
              <a:gd name="connsiteX3" fmla="*/ 11985 w 11985"/>
              <a:gd name="connsiteY3" fmla="*/ 7 h 10000"/>
              <a:gd name="connsiteX4" fmla="*/ 1712 w 11985"/>
              <a:gd name="connsiteY4" fmla="*/ 0 h 10000"/>
              <a:gd name="connsiteX0" fmla="*/ 1712 w 11985"/>
              <a:gd name="connsiteY0" fmla="*/ 0 h 10000"/>
              <a:gd name="connsiteX1" fmla="*/ 1712 w 11985"/>
              <a:gd name="connsiteY1" fmla="*/ 10000 h 10000"/>
              <a:gd name="connsiteX2" fmla="*/ 8711 w 11985"/>
              <a:gd name="connsiteY2" fmla="*/ 9988 h 10000"/>
              <a:gd name="connsiteX3" fmla="*/ 11985 w 11985"/>
              <a:gd name="connsiteY3" fmla="*/ 7 h 10000"/>
              <a:gd name="connsiteX4" fmla="*/ 1712 w 11985"/>
              <a:gd name="connsiteY4" fmla="*/ 0 h 10000"/>
              <a:gd name="connsiteX0" fmla="*/ 19 w 10292"/>
              <a:gd name="connsiteY0" fmla="*/ 2025 h 12025"/>
              <a:gd name="connsiteX1" fmla="*/ 19 w 10292"/>
              <a:gd name="connsiteY1" fmla="*/ 12025 h 12025"/>
              <a:gd name="connsiteX2" fmla="*/ 7018 w 10292"/>
              <a:gd name="connsiteY2" fmla="*/ 12013 h 12025"/>
              <a:gd name="connsiteX3" fmla="*/ 10292 w 10292"/>
              <a:gd name="connsiteY3" fmla="*/ 2032 h 12025"/>
              <a:gd name="connsiteX4" fmla="*/ 19 w 10292"/>
              <a:gd name="connsiteY4" fmla="*/ 2025 h 12025"/>
              <a:gd name="connsiteX0" fmla="*/ 19 w 10292"/>
              <a:gd name="connsiteY0" fmla="*/ 0 h 10000"/>
              <a:gd name="connsiteX1" fmla="*/ 19 w 10292"/>
              <a:gd name="connsiteY1" fmla="*/ 10000 h 10000"/>
              <a:gd name="connsiteX2" fmla="*/ 7018 w 10292"/>
              <a:gd name="connsiteY2" fmla="*/ 9988 h 10000"/>
              <a:gd name="connsiteX3" fmla="*/ 10292 w 10292"/>
              <a:gd name="connsiteY3" fmla="*/ 7 h 10000"/>
              <a:gd name="connsiteX4" fmla="*/ 19 w 10292"/>
              <a:gd name="connsiteY4" fmla="*/ 0 h 10000"/>
              <a:gd name="connsiteX0" fmla="*/ 19 w 10234"/>
              <a:gd name="connsiteY0" fmla="*/ 0 h 10000"/>
              <a:gd name="connsiteX1" fmla="*/ 19 w 10234"/>
              <a:gd name="connsiteY1" fmla="*/ 10000 h 10000"/>
              <a:gd name="connsiteX2" fmla="*/ 7018 w 10234"/>
              <a:gd name="connsiteY2" fmla="*/ 9988 h 10000"/>
              <a:gd name="connsiteX3" fmla="*/ 10234 w 10234"/>
              <a:gd name="connsiteY3" fmla="*/ 7 h 10000"/>
              <a:gd name="connsiteX4" fmla="*/ 19 w 10234"/>
              <a:gd name="connsiteY4" fmla="*/ 0 h 10000"/>
              <a:gd name="connsiteX0" fmla="*/ 19 w 10978"/>
              <a:gd name="connsiteY0" fmla="*/ 0 h 9993"/>
              <a:gd name="connsiteX1" fmla="*/ 763 w 10978"/>
              <a:gd name="connsiteY1" fmla="*/ 9993 h 9993"/>
              <a:gd name="connsiteX2" fmla="*/ 7762 w 10978"/>
              <a:gd name="connsiteY2" fmla="*/ 9981 h 9993"/>
              <a:gd name="connsiteX3" fmla="*/ 10978 w 10978"/>
              <a:gd name="connsiteY3" fmla="*/ 0 h 9993"/>
              <a:gd name="connsiteX4" fmla="*/ 19 w 10978"/>
              <a:gd name="connsiteY4" fmla="*/ 0 h 9993"/>
              <a:gd name="connsiteX0" fmla="*/ 17 w 10000"/>
              <a:gd name="connsiteY0" fmla="*/ 0 h 9988"/>
              <a:gd name="connsiteX1" fmla="*/ 17 w 10000"/>
              <a:gd name="connsiteY1" fmla="*/ 9988 h 9988"/>
              <a:gd name="connsiteX2" fmla="*/ 7071 w 10000"/>
              <a:gd name="connsiteY2" fmla="*/ 9988 h 9988"/>
              <a:gd name="connsiteX3" fmla="*/ 10000 w 10000"/>
              <a:gd name="connsiteY3" fmla="*/ 0 h 9988"/>
              <a:gd name="connsiteX4" fmla="*/ 17 w 10000"/>
              <a:gd name="connsiteY4" fmla="*/ 0 h 9988"/>
              <a:gd name="connsiteX0" fmla="*/ 17 w 10110"/>
              <a:gd name="connsiteY0" fmla="*/ 0 h 10000"/>
              <a:gd name="connsiteX1" fmla="*/ 127 w 10110"/>
              <a:gd name="connsiteY1" fmla="*/ 10000 h 10000"/>
              <a:gd name="connsiteX2" fmla="*/ 7181 w 10110"/>
              <a:gd name="connsiteY2" fmla="*/ 10000 h 10000"/>
              <a:gd name="connsiteX3" fmla="*/ 10110 w 10110"/>
              <a:gd name="connsiteY3" fmla="*/ 0 h 10000"/>
              <a:gd name="connsiteX4" fmla="*/ 17 w 10110"/>
              <a:gd name="connsiteY4" fmla="*/ 0 h 10000"/>
              <a:gd name="connsiteX0" fmla="*/ 17 w 10110"/>
              <a:gd name="connsiteY0" fmla="*/ 0 h 10000"/>
              <a:gd name="connsiteX1" fmla="*/ 17 w 10110"/>
              <a:gd name="connsiteY1" fmla="*/ 10000 h 10000"/>
              <a:gd name="connsiteX2" fmla="*/ 7181 w 10110"/>
              <a:gd name="connsiteY2" fmla="*/ 10000 h 10000"/>
              <a:gd name="connsiteX3" fmla="*/ 10110 w 10110"/>
              <a:gd name="connsiteY3" fmla="*/ 0 h 10000"/>
              <a:gd name="connsiteX4" fmla="*/ 17 w 1011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0" h="10000">
                <a:moveTo>
                  <a:pt x="17" y="0"/>
                </a:moveTo>
                <a:cubicBezTo>
                  <a:pt x="0" y="2028"/>
                  <a:pt x="17" y="6661"/>
                  <a:pt x="17" y="10000"/>
                </a:cubicBezTo>
                <a:lnTo>
                  <a:pt x="7181" y="10000"/>
                </a:lnTo>
                <a:lnTo>
                  <a:pt x="10110" y="0"/>
                </a:lnTo>
                <a:lnTo>
                  <a:pt x="17" y="0"/>
                </a:lnTo>
                <a:close/>
              </a:path>
            </a:pathLst>
          </a:custGeom>
          <a:gradFill flip="none" rotWithShape="1">
            <a:gsLst>
              <a:gs pos="13000">
                <a:srgbClr val="252627"/>
              </a:gs>
              <a:gs pos="100000">
                <a:srgbClr val="131313"/>
              </a:gs>
            </a:gsLst>
            <a:lin ang="63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  <a:buFontTx/>
              <a:buChar char="•"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extBox 25"/>
          <p:cNvSpPr txBox="1"/>
          <p:nvPr userDrawn="1"/>
        </p:nvSpPr>
        <p:spPr bwMode="gray">
          <a:xfrm>
            <a:off x="615950" y="6465888"/>
            <a:ext cx="3943350" cy="188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  <a:defRPr/>
            </a:pPr>
            <a:r>
              <a:rPr lang="en-US" sz="700" dirty="0">
                <a:solidFill>
                  <a:srgbClr val="000000">
                    <a:lumMod val="50000"/>
                    <a:lumOff val="50000"/>
                  </a:srgbClr>
                </a:solidFill>
              </a:rPr>
              <a:t>©2009 HP Confidential</a:t>
            </a:r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 r="7471" b="6709"/>
          <a:stretch>
            <a:fillRect/>
          </a:stretch>
        </p:blipFill>
        <p:spPr bwMode="auto">
          <a:xfrm>
            <a:off x="7994650" y="1938338"/>
            <a:ext cx="1149350" cy="491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9"/>
          <p:cNvSpPr>
            <a:spLocks noGrp="1"/>
          </p:cNvSpPr>
          <p:nvPr>
            <p:ph type="title"/>
          </p:nvPr>
        </p:nvSpPr>
        <p:spPr bwMode="black">
          <a:xfrm>
            <a:off x="340302" y="421386"/>
            <a:ext cx="4187952" cy="1143000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algn="l" defTabSz="914400" rtl="0" eaLnBrk="1" latinLnBrk="0" hangingPunct="1">
              <a:lnSpc>
                <a:spcPts val="3300"/>
              </a:lnSpc>
              <a:spcBef>
                <a:spcPct val="0"/>
              </a:spcBef>
              <a:buNone/>
              <a:defRPr lang="en-US" sz="3300" kern="1200" baseline="0" dirty="0">
                <a:solidFill>
                  <a:schemeClr val="bg1"/>
                </a:solidFill>
                <a:latin typeface="Futura B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358101" y="5623900"/>
            <a:ext cx="3398012" cy="40233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2000" kern="1200" baseline="0" dirty="0" smtClean="0">
                <a:solidFill>
                  <a:srgbClr val="FFFFFF"/>
                </a:solidFill>
                <a:latin typeface="Futura Bk" pitchFamily="34" charset="0"/>
                <a:ea typeface="+mn-ea"/>
                <a:cs typeface="+mn-cs"/>
              </a:defRPr>
            </a:lvl1pPr>
            <a:lvl2pPr>
              <a:defRPr lang="en-US" sz="2000" kern="1200" dirty="0" smtClean="0">
                <a:solidFill>
                  <a:srgbClr val="FFFFFF"/>
                </a:solidFill>
                <a:latin typeface="Futura Bk" pitchFamily="34" charset="0"/>
                <a:ea typeface="+mn-ea"/>
                <a:cs typeface="+mn-cs"/>
              </a:defRPr>
            </a:lvl2pPr>
            <a:lvl3pPr>
              <a:defRPr lang="en-US" sz="2000" kern="1200" dirty="0" smtClean="0">
                <a:solidFill>
                  <a:srgbClr val="FFFFFF"/>
                </a:solidFill>
                <a:latin typeface="Futura Bk" pitchFamily="34" charset="0"/>
                <a:ea typeface="+mn-ea"/>
                <a:cs typeface="+mn-cs"/>
              </a:defRPr>
            </a:lvl3pPr>
            <a:lvl4pPr>
              <a:defRPr lang="en-US" sz="2000" kern="1200" dirty="0" smtClean="0">
                <a:solidFill>
                  <a:srgbClr val="FFFFFF"/>
                </a:solidFill>
                <a:latin typeface="Futura Bk" pitchFamily="34" charset="0"/>
                <a:ea typeface="+mn-ea"/>
                <a:cs typeface="+mn-cs"/>
              </a:defRPr>
            </a:lvl4pPr>
            <a:lvl5pPr>
              <a:defRPr lang="en-US" sz="2000" kern="1200" dirty="0" smtClean="0">
                <a:solidFill>
                  <a:srgbClr val="FFFFFF"/>
                </a:solidFill>
                <a:latin typeface="Futura Bk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3A31B-705F-49AF-A511-F35279EDC6C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8FFAC-2983-4C75-A068-77A4861107B0}" type="datetime3">
              <a:rPr lang="en-US"/>
              <a:pPr/>
              <a:t>27 April 2020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447800"/>
            <a:ext cx="4059238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447800"/>
            <a:ext cx="4060825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FBED0-D8A8-447D-8150-27911169EB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A8FB0-C0BA-4A89-8C65-B64ADB450202}" type="datetime3">
              <a:rPr lang="en-US"/>
              <a:pPr/>
              <a:t>27 April 2020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094847-3A06-4F68-9308-E51EA1A12C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3D9B3-3317-48E2-8BF5-35B81DE643AD}" type="datetime3">
              <a:rPr lang="en-US"/>
              <a:pPr/>
              <a:t>27 April 2020</a:t>
            </a:fld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AC5C6-8691-4647-9C32-0C2B3F2971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F79BD-DC15-44CD-B013-794A5C194DBE}" type="datetime3">
              <a:rPr lang="en-US"/>
              <a:pPr/>
              <a:t>27 April 2020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B945A-81EE-4C77-B0CF-E393B68F29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2F78E-1816-485C-AE1F-6D40F0C25549}" type="datetime3">
              <a:rPr lang="en-US"/>
              <a:pPr/>
              <a:t>27 April 2020</a:t>
            </a:fld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14300"/>
            <a:ext cx="8245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447800"/>
            <a:ext cx="8272463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1879" name="Rectangle 7"/>
          <p:cNvSpPr>
            <a:spLocks noChangeArrowheads="1"/>
          </p:cNvSpPr>
          <p:nvPr/>
        </p:nvSpPr>
        <p:spPr bwMode="ltGray">
          <a:xfrm>
            <a:off x="0" y="1171575"/>
            <a:ext cx="257175" cy="5686425"/>
          </a:xfrm>
          <a:prstGeom prst="rect">
            <a:avLst/>
          </a:prstGeom>
          <a:solidFill>
            <a:srgbClr val="0071B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231880" name="Rectangle 8"/>
          <p:cNvSpPr>
            <a:spLocks noChangeArrowheads="1"/>
          </p:cNvSpPr>
          <p:nvPr/>
        </p:nvSpPr>
        <p:spPr bwMode="ltGray">
          <a:xfrm>
            <a:off x="0" y="0"/>
            <a:ext cx="257175" cy="1114425"/>
          </a:xfrm>
          <a:prstGeom prst="rect">
            <a:avLst/>
          </a:prstGeom>
          <a:solidFill>
            <a:srgbClr val="0071B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2318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" y="6550025"/>
            <a:ext cx="3873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848589"/>
                </a:solidFill>
              </a:defRPr>
            </a:lvl1pPr>
          </a:lstStyle>
          <a:p>
            <a:fld id="{43E8AC38-472C-4F0F-B695-E2C2D18D6D7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318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6613" y="6550025"/>
            <a:ext cx="1114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848589"/>
                </a:solidFill>
              </a:defRPr>
            </a:lvl1pPr>
          </a:lstStyle>
          <a:p>
            <a:fld id="{2180B23F-40BF-49FA-A21F-0A5B1DA3018E}" type="datetime3">
              <a:rPr lang="en-US"/>
              <a:pPr/>
              <a:t>27 April 2020</a:t>
            </a:fld>
            <a:endParaRPr lang="en-US"/>
          </a:p>
        </p:txBody>
      </p:sp>
      <p:sp>
        <p:nvSpPr>
          <p:cNvPr id="12318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97075" y="6550025"/>
            <a:ext cx="53594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848589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699" r:id="rId3"/>
    <p:sldLayoutId id="2147483698" r:id="rId4"/>
    <p:sldLayoutId id="2147483697" r:id="rId5"/>
    <p:sldLayoutId id="2147483702" r:id="rId6"/>
    <p:sldLayoutId id="2147483703" r:id="rId7"/>
    <p:sldLayoutId id="2147483696" r:id="rId8"/>
    <p:sldLayoutId id="2147483695" r:id="rId9"/>
    <p:sldLayoutId id="2147483694" r:id="rId10"/>
    <p:sldLayoutId id="2147483693" r:id="rId11"/>
    <p:sldLayoutId id="2147483692" r:id="rId12"/>
    <p:sldLayoutId id="2147483691" r:id="rId13"/>
    <p:sldLayoutId id="2147483704" r:id="rId14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2pPr>
      <a:lvl3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3pPr>
      <a:lvl4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4pPr>
      <a:lvl5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5pPr>
      <a:lvl6pPr marL="4572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6pPr>
      <a:lvl7pPr marL="9144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7pPr>
      <a:lvl8pPr marL="13716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8pPr>
      <a:lvl9pPr marL="18288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Futura Bk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SzPct val="8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Font typeface="Futura Bk" pitchFamily="34" charset="0"/>
        <a:buChar char="−"/>
        <a:defRPr sz="24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Font typeface="Futura Bk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5pPr>
      <a:lvl6pPr marL="2057400" indent="-228600" algn="l" rtl="0" fontAlgn="base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6pPr>
      <a:lvl7pPr marL="2514600" indent="-228600" algn="l" rtl="0" fontAlgn="base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7pPr>
      <a:lvl8pPr marL="2971800" indent="-228600" algn="l" rtl="0" fontAlgn="base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8pPr>
      <a:lvl9pPr marL="3429000" indent="-228600" algn="l" rtl="0" fontAlgn="base">
        <a:lnSpc>
          <a:spcPct val="90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625" y="2403231"/>
            <a:ext cx="8245475" cy="1383323"/>
          </a:xfrm>
        </p:spPr>
        <p:txBody>
          <a:bodyPr/>
          <a:lstStyle/>
          <a:p>
            <a:pPr>
              <a:defRPr/>
            </a:pPr>
            <a:r>
              <a:rPr dirty="0" smtClean="0"/>
              <a:t>TUNGSTEN NETWORK AND PAPER INVOICING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4862" y="4853354"/>
            <a:ext cx="1301991" cy="1007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457200" y="1104900"/>
            <a:ext cx="8372475" cy="5524500"/>
          </a:xfrm>
          <a:prstGeom prst="rect">
            <a:avLst/>
          </a:prstGeom>
        </p:spPr>
        <p:txBody>
          <a:bodyPr/>
          <a:lstStyle/>
          <a:p>
            <a:pPr marL="228600" indent="-228600" eaLnBrk="0" hangingPunct="0">
              <a:buSzPct val="80000"/>
              <a:buFontTx/>
              <a:buChar char="•"/>
            </a:pPr>
            <a:r>
              <a:rPr lang="en-US" sz="1800"/>
              <a:t>Paper invoices are sent to Hewlett Packard’s PO Box address, scanned and keyed into HP’s Accounts Payable system.</a:t>
            </a:r>
          </a:p>
          <a:p>
            <a:pPr marL="228600" indent="-228600" eaLnBrk="0" hangingPunct="0">
              <a:buSzPct val="80000"/>
              <a:buFontTx/>
              <a:buChar char="•"/>
            </a:pPr>
            <a:endParaRPr lang="en-US" sz="1800"/>
          </a:p>
          <a:p>
            <a:pPr marL="228600" indent="-228600" eaLnBrk="0" hangingPunct="0">
              <a:buSzPct val="80000"/>
              <a:buFontTx/>
              <a:buChar char="•"/>
            </a:pPr>
            <a:r>
              <a:rPr lang="en-US" sz="1800"/>
              <a:t>Risks and costs involved:</a:t>
            </a:r>
          </a:p>
          <a:p>
            <a:pPr marL="571500" lvl="1" indent="-228600" eaLnBrk="0" hangingPunct="0">
              <a:buFontTx/>
              <a:buChar char="•"/>
            </a:pPr>
            <a:r>
              <a:rPr lang="en-US" sz="1600"/>
              <a:t>Loss of invoices in Transit</a:t>
            </a:r>
          </a:p>
          <a:p>
            <a:pPr marL="571500" lvl="1" indent="-228600" eaLnBrk="0" hangingPunct="0">
              <a:buFontTx/>
              <a:buChar char="•"/>
            </a:pPr>
            <a:r>
              <a:rPr lang="en-US" sz="1600"/>
              <a:t>Misplacement or loss of invoices in mailroom</a:t>
            </a:r>
          </a:p>
          <a:p>
            <a:pPr marL="571500" lvl="1" indent="-228600" eaLnBrk="0" hangingPunct="0">
              <a:buFontTx/>
              <a:buChar char="•"/>
            </a:pPr>
            <a:r>
              <a:rPr lang="en-US" sz="1600"/>
              <a:t>Increased risk of human error due to increased number of “touches” for paper invoices</a:t>
            </a:r>
          </a:p>
          <a:p>
            <a:pPr marL="571500" lvl="1" indent="-228600" eaLnBrk="0" hangingPunct="0">
              <a:buFontTx/>
              <a:buChar char="•"/>
            </a:pPr>
            <a:r>
              <a:rPr lang="en-US" sz="1600"/>
              <a:t>According to </a:t>
            </a:r>
            <a:r>
              <a:rPr lang="en-US" sz="1600" i="1"/>
              <a:t>Managing Credit, Receivables and Collections </a:t>
            </a:r>
            <a:r>
              <a:rPr lang="en-US" sz="1600"/>
              <a:t>(Gartner Group, 1 September 2003) invoicing costs an average of $5 per paper invoice, versus $2 per electronic invoice</a:t>
            </a:r>
          </a:p>
          <a:p>
            <a:pPr marL="571500" lvl="1" indent="-228600" eaLnBrk="0" hangingPunct="0">
              <a:buFontTx/>
              <a:buChar char="•"/>
            </a:pPr>
            <a:r>
              <a:rPr lang="en-US" sz="1600"/>
              <a:t>Gartner’s research also shows that as many as 35% of all invoices are “Lost in the mail”</a:t>
            </a:r>
          </a:p>
          <a:p>
            <a:pPr marL="228600" indent="-228600" eaLnBrk="0" hangingPunct="0">
              <a:buSzPct val="80000"/>
              <a:buFontTx/>
              <a:buChar char="•"/>
            </a:pPr>
            <a:endParaRPr lang="en-US" sz="1800"/>
          </a:p>
          <a:p>
            <a:pPr marL="228600" indent="-228600" eaLnBrk="0" hangingPunct="0">
              <a:buFontTx/>
              <a:buChar char="•"/>
            </a:pPr>
            <a:r>
              <a:rPr lang="en-US" sz="1800"/>
              <a:t>Environmental Impact</a:t>
            </a:r>
          </a:p>
          <a:p>
            <a:pPr marL="571500" lvl="1" indent="-228600" eaLnBrk="0" hangingPunct="0">
              <a:buFontTx/>
              <a:buChar char="•"/>
            </a:pPr>
            <a:r>
              <a:rPr lang="en-US" sz="1600"/>
              <a:t>HP manually processes in excess of 2,000,000 paper invoices each year worldwide.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28625" y="114300"/>
            <a:ext cx="82454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spcBef>
                <a:spcPct val="25000"/>
              </a:spcBef>
            </a:pPr>
            <a:r>
              <a:rPr lang="en-US" sz="3600">
                <a:solidFill>
                  <a:schemeClr val="tx2"/>
                </a:solidFill>
              </a:rPr>
              <a:t>ISSUE WITH PAPER INVOICING</a:t>
            </a:r>
            <a:endParaRPr lang="en-US" sz="18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2837938"/>
              </p:ext>
            </p:extLst>
          </p:nvPr>
        </p:nvGraphicFramePr>
        <p:xfrm>
          <a:off x="581025" y="1400175"/>
          <a:ext cx="8143875" cy="4832878"/>
        </p:xfrm>
        <a:graphic>
          <a:graphicData uri="http://schemas.openxmlformats.org/drawingml/2006/table">
            <a:tbl>
              <a:tblPr/>
              <a:tblGrid>
                <a:gridCol w="1824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2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7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6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Proof Points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Paper Invoice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Tungsten Network Invoice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Automation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Sent by Post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Submitted through internet.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Security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Risk of loss in transit, misplacement, misrouting etc.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Communication stating whether invoice has reached HP or not is sent to supplier by Tungsten Network.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2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Speed of Transmission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Time lag involved in posting, receipt of invoices in mailroom and scanning.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Reaches HP within an average of 6 hours from the time supplier submits the invoice.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Proof of Transaction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No guarantee that invoice has reached HP.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Unique 15 digit transaction number assigned to every successful transmission of invoice to HP.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Eg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: </a:t>
                      </a:r>
                      <a:r>
                        <a:rPr kumimoji="0" lang="en-US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A30051"/>
                          </a:solidFill>
                          <a:effectLst/>
                          <a:latin typeface="Futura Bk" pitchFamily="34" charset="0"/>
                          <a:ea typeface="ＭＳ Ｐゴシック" pitchFamily="34" charset="-128"/>
                        </a:rPr>
                        <a:t>AAA000005684751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30051"/>
                          </a:solidFill>
                          <a:effectLst/>
                          <a:latin typeface="Futura Bk" pitchFamily="34" charset="0"/>
                          <a:ea typeface="ＭＳ Ｐゴシック" pitchFamily="34" charset="-128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8625" y="114300"/>
            <a:ext cx="82454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spcBef>
                <a:spcPct val="25000"/>
              </a:spcBef>
            </a:pPr>
            <a:r>
              <a:rPr lang="en-US" sz="3600" dirty="0">
                <a:solidFill>
                  <a:schemeClr val="tx2"/>
                </a:solidFill>
              </a:rPr>
              <a:t>PAPER INVOICING VS. </a:t>
            </a:r>
            <a:r>
              <a:rPr lang="en-US" sz="3600" dirty="0" smtClean="0">
                <a:solidFill>
                  <a:schemeClr val="tx2"/>
                </a:solidFill>
              </a:rPr>
              <a:t>TUNGSTEN  NETWORK </a:t>
            </a:r>
            <a:r>
              <a:rPr lang="en-US" sz="3600" dirty="0">
                <a:solidFill>
                  <a:schemeClr val="tx2"/>
                </a:solidFill>
              </a:rPr>
              <a:t>INVOICING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81000" y="1219200"/>
            <a:ext cx="4076700" cy="5027613"/>
          </a:xfrm>
          <a:prstGeom prst="rect">
            <a:avLst/>
          </a:prstGeom>
        </p:spPr>
        <p:txBody>
          <a:bodyPr/>
          <a:lstStyle/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</a:pPr>
            <a:r>
              <a:rPr lang="en-US" sz="1600" u="sng" dirty="0">
                <a:ea typeface="ＭＳ Ｐゴシック" pitchFamily="34" charset="-128"/>
              </a:rPr>
              <a:t>Web Form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FontTx/>
              <a:buChar char="•"/>
            </a:pPr>
            <a:r>
              <a:rPr lang="en-US" sz="1600" dirty="0">
                <a:ea typeface="ＭＳ Ｐゴシック" pitchFamily="34" charset="-128"/>
              </a:rPr>
              <a:t>On line tool for suppliers who do not have a billing system or send fewer than 120 invoices per annum.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FontTx/>
              <a:buChar char="•"/>
            </a:pPr>
            <a:r>
              <a:rPr lang="en-US" sz="1600" dirty="0">
                <a:ea typeface="ＭＳ Ｐゴシック" pitchFamily="34" charset="-128"/>
              </a:rPr>
              <a:t>Create invoices and credit notes on line. 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FontTx/>
              <a:buChar char="•"/>
            </a:pPr>
            <a:r>
              <a:rPr lang="en-US" sz="1600" dirty="0">
                <a:ea typeface="ＭＳ Ｐゴシック" pitchFamily="34" charset="-128"/>
              </a:rPr>
              <a:t>A reporting function to check the transmission status of invoices.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FontTx/>
              <a:buChar char="•"/>
            </a:pPr>
            <a:r>
              <a:rPr lang="en-US" sz="1600" dirty="0">
                <a:ea typeface="ＭＳ Ｐゴシック" pitchFamily="34" charset="-128"/>
              </a:rPr>
              <a:t>Benefits:</a:t>
            </a:r>
          </a:p>
          <a:p>
            <a:pPr marL="571500" lvl="1" indent="-22860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Futura Bk" pitchFamily="34" charset="0"/>
              <a:buChar char="−"/>
            </a:pPr>
            <a:r>
              <a:rPr lang="en-US" sz="1200" dirty="0"/>
              <a:t>Quick and easy set-up</a:t>
            </a:r>
          </a:p>
          <a:p>
            <a:pPr marL="571500" lvl="1" indent="-22860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Futura Bk" pitchFamily="34" charset="0"/>
              <a:buChar char="−"/>
            </a:pPr>
            <a:r>
              <a:rPr lang="en-US" sz="1200" dirty="0"/>
              <a:t>Low cost electronic invoicing</a:t>
            </a:r>
          </a:p>
          <a:p>
            <a:pPr marL="571500" lvl="1" indent="-22860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Futura Bk" pitchFamily="34" charset="0"/>
              <a:buChar char="−"/>
            </a:pPr>
            <a:r>
              <a:rPr lang="en-US" sz="1200" dirty="0"/>
              <a:t>Ability to send invoices to any other buyer company on the network without complicated </a:t>
            </a:r>
            <a:r>
              <a:rPr lang="en-US" sz="1200" dirty="0" smtClean="0"/>
              <a:t>set-up</a:t>
            </a:r>
          </a:p>
          <a:p>
            <a:pPr marL="571500" lvl="1" indent="-22860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Futura Bk" pitchFamily="34" charset="0"/>
              <a:buChar char="−"/>
            </a:pPr>
            <a:r>
              <a:rPr lang="en-US" sz="1200" dirty="0" smtClean="0">
                <a:ea typeface="ＭＳ Ｐゴシック" pitchFamily="34" charset="-128"/>
              </a:rPr>
              <a:t>12 transactions for free!</a:t>
            </a:r>
            <a:endParaRPr lang="en-US" sz="1200" dirty="0">
              <a:ea typeface="ＭＳ Ｐゴシック" pitchFamily="34" charset="-128"/>
            </a:endParaRPr>
          </a:p>
          <a:p>
            <a:pPr marL="228600" indent="-22860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  <a:buFontTx/>
              <a:buChar char="•"/>
            </a:pPr>
            <a:r>
              <a:rPr lang="en-US" sz="1600" dirty="0"/>
              <a:t>Suppliers must pre-purchase a block of invoices </a:t>
            </a:r>
          </a:p>
          <a:p>
            <a:pPr marL="571500" lvl="1" indent="-22860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Futura Bk" pitchFamily="34" charset="0"/>
              <a:buChar char="−"/>
            </a:pPr>
            <a:r>
              <a:rPr lang="en-US" sz="1200" dirty="0"/>
              <a:t>New suppliers </a:t>
            </a:r>
            <a:r>
              <a:rPr lang="en-US" sz="1200" dirty="0" smtClean="0"/>
              <a:t>get 12 free transactions </a:t>
            </a:r>
            <a:r>
              <a:rPr lang="en-US" sz="1200" dirty="0"/>
              <a:t>as part of the registration process.</a:t>
            </a:r>
          </a:p>
          <a:p>
            <a:pPr marL="571500" lvl="1" indent="-22860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Futura Bk" pitchFamily="34" charset="0"/>
              <a:buChar char="−"/>
            </a:pPr>
            <a:r>
              <a:rPr lang="en-US" sz="1200" dirty="0"/>
              <a:t>Additional transactions can be purchased through </a:t>
            </a:r>
            <a:r>
              <a:rPr lang="en-US" sz="1200" dirty="0" smtClean="0"/>
              <a:t>their </a:t>
            </a:r>
            <a:r>
              <a:rPr lang="en-US" sz="1200" dirty="0"/>
              <a:t>account </a:t>
            </a:r>
            <a:r>
              <a:rPr lang="en-US" sz="1200" dirty="0" smtClean="0"/>
              <a:t>on Tungsten Network. </a:t>
            </a:r>
            <a:endParaRPr lang="en-US" sz="1200" dirty="0"/>
          </a:p>
          <a:p>
            <a:pPr marL="571500" lvl="1" indent="-22860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Futura Bk" pitchFamily="34" charset="0"/>
              <a:buChar char="−"/>
            </a:pPr>
            <a:r>
              <a:rPr lang="en-US" sz="1200" dirty="0"/>
              <a:t>On average the cost is $</a:t>
            </a:r>
            <a:r>
              <a:rPr lang="en-US" sz="1200" dirty="0" smtClean="0"/>
              <a:t>1/invoice</a:t>
            </a:r>
          </a:p>
          <a:p>
            <a:pPr marL="342900" lvl="1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</a:pPr>
            <a:endParaRPr lang="en-US" sz="12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43425" y="1200150"/>
            <a:ext cx="4124325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Clr>
                <a:srgbClr val="990000"/>
              </a:buClr>
            </a:pPr>
            <a:r>
              <a:rPr lang="en-US" sz="1600" u="sng" dirty="0">
                <a:ea typeface="ＭＳ Ｐゴシック" pitchFamily="34" charset="-128"/>
              </a:rPr>
              <a:t>Integrated Solution 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Clr>
                <a:srgbClr val="7F7F7F"/>
              </a:buClr>
              <a:buFont typeface="Arial" charset="0"/>
              <a:buChar char="•"/>
            </a:pPr>
            <a:r>
              <a:rPr lang="en-US" sz="1600" dirty="0">
                <a:ea typeface="ＭＳ Ｐゴシック" pitchFamily="34" charset="-128"/>
              </a:rPr>
              <a:t>Intended for </a:t>
            </a:r>
            <a:r>
              <a:rPr lang="en-US" sz="1600" i="1" dirty="0">
                <a:ea typeface="ＭＳ Ｐゴシック" pitchFamily="34" charset="-128"/>
              </a:rPr>
              <a:t>high volume suppliers</a:t>
            </a:r>
            <a:r>
              <a:rPr lang="en-US" sz="1600" dirty="0">
                <a:ea typeface="ＭＳ Ｐゴシック" pitchFamily="34" charset="-128"/>
              </a:rPr>
              <a:t> or suppliers who have their </a:t>
            </a:r>
            <a:r>
              <a:rPr lang="en-US" sz="1600" i="1" dirty="0">
                <a:ea typeface="ＭＳ Ｐゴシック" pitchFamily="34" charset="-128"/>
              </a:rPr>
              <a:t>own billing system</a:t>
            </a:r>
            <a:r>
              <a:rPr lang="en-US" sz="1600" dirty="0">
                <a:ea typeface="ＭＳ Ｐゴシック" pitchFamily="34" charset="-128"/>
              </a:rPr>
              <a:t>.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Clr>
                <a:srgbClr val="7F7F7F"/>
              </a:buClr>
              <a:buFont typeface="Arial" charset="0"/>
              <a:buChar char="•"/>
            </a:pPr>
            <a:r>
              <a:rPr lang="en-US" sz="1600" dirty="0">
                <a:ea typeface="ＭＳ Ｐゴシック" pitchFamily="34" charset="-128"/>
              </a:rPr>
              <a:t>Allows Suppliers to </a:t>
            </a:r>
            <a:r>
              <a:rPr lang="en-US" sz="1600" i="1" dirty="0">
                <a:ea typeface="ＭＳ Ｐゴシック" pitchFamily="34" charset="-128"/>
              </a:rPr>
              <a:t>send </a:t>
            </a:r>
            <a:r>
              <a:rPr lang="en-US" sz="1600" dirty="0">
                <a:ea typeface="ＭＳ Ｐゴシック" pitchFamily="34" charset="-128"/>
              </a:rPr>
              <a:t>invoice and credit data direct from their </a:t>
            </a:r>
            <a:r>
              <a:rPr lang="en-US" sz="1600" i="1" dirty="0">
                <a:ea typeface="ＭＳ Ｐゴシック" pitchFamily="34" charset="-128"/>
              </a:rPr>
              <a:t>billing system to </a:t>
            </a:r>
            <a:r>
              <a:rPr lang="en-US" sz="1600" i="1" dirty="0" smtClean="0">
                <a:ea typeface="ＭＳ Ｐゴシック" pitchFamily="34" charset="-128"/>
              </a:rPr>
              <a:t>Tungsten Network</a:t>
            </a:r>
            <a:r>
              <a:rPr lang="en-US" sz="1600" dirty="0" smtClean="0">
                <a:ea typeface="ＭＳ Ｐゴシック" pitchFamily="34" charset="-128"/>
              </a:rPr>
              <a:t>.</a:t>
            </a:r>
            <a:endParaRPr lang="en-US" sz="1600" dirty="0">
              <a:ea typeface="ＭＳ Ｐゴシック" pitchFamily="34" charset="-128"/>
            </a:endParaRP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Clr>
                <a:srgbClr val="7F7F7F"/>
              </a:buClr>
              <a:buFont typeface="Arial" charset="0"/>
              <a:buChar char="•"/>
            </a:pPr>
            <a:r>
              <a:rPr lang="en-US" sz="1600" dirty="0">
                <a:ea typeface="ＭＳ Ｐゴシック" pitchFamily="34" charset="-128"/>
              </a:rPr>
              <a:t>Invoices can be sent in </a:t>
            </a:r>
            <a:r>
              <a:rPr lang="en-US" sz="1600" i="1" dirty="0">
                <a:ea typeface="ＭＳ Ｐゴシック" pitchFamily="34" charset="-128"/>
              </a:rPr>
              <a:t>any data file format</a:t>
            </a:r>
            <a:r>
              <a:rPr lang="en-US" sz="1600" dirty="0">
                <a:ea typeface="ＭＳ Ｐゴシック" pitchFamily="34" charset="-128"/>
              </a:rPr>
              <a:t> to the network via the </a:t>
            </a:r>
            <a:r>
              <a:rPr lang="en-US" sz="1600" dirty="0" smtClean="0">
                <a:ea typeface="ＭＳ Ｐゴシック" pitchFamily="34" charset="-128"/>
              </a:rPr>
              <a:t>Tungsten Network </a:t>
            </a:r>
            <a:r>
              <a:rPr lang="en-US" sz="1600" dirty="0">
                <a:ea typeface="ＭＳ Ｐゴシック" pitchFamily="34" charset="-128"/>
              </a:rPr>
              <a:t>secure web site, via EDI or FTP. 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Clr>
                <a:srgbClr val="7F7F7F"/>
              </a:buClr>
              <a:buFont typeface="Arial" charset="0"/>
              <a:buChar char="•"/>
            </a:pPr>
            <a:r>
              <a:rPr lang="en-US" sz="1600" dirty="0"/>
              <a:t>Suppliers must pay an annual membership fee which covers invoices to any customers on the network, and a transaction fee based on the number of invoices per month.</a:t>
            </a: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8625" y="114300"/>
            <a:ext cx="82454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spcBef>
                <a:spcPct val="25000"/>
              </a:spcBef>
            </a:pPr>
            <a:r>
              <a:rPr lang="en-US" sz="3600" dirty="0" smtClean="0">
                <a:solidFill>
                  <a:schemeClr val="tx2"/>
                </a:solidFill>
              </a:rPr>
              <a:t>TUNGSTEN NETWORK </a:t>
            </a:r>
            <a:r>
              <a:rPr lang="en-US" sz="3600" dirty="0">
                <a:solidFill>
                  <a:schemeClr val="tx2"/>
                </a:solidFill>
              </a:rPr>
              <a:t>INVOICING OPTIONS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30200" y="1181100"/>
            <a:ext cx="8813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28600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  <a:buFont typeface="Wingdings" pitchFamily="2" charset="2"/>
              <a:buNone/>
            </a:pPr>
            <a:r>
              <a:rPr lang="en-US" sz="1800" b="1" dirty="0"/>
              <a:t>  </a:t>
            </a:r>
          </a:p>
          <a:p>
            <a:pPr marL="228600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  <a:buFont typeface="Wingdings" pitchFamily="2" charset="2"/>
              <a:buNone/>
            </a:pPr>
            <a:r>
              <a:rPr lang="en-US" sz="1800" b="1" dirty="0"/>
              <a:t>Procurement benefits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sz="1800" dirty="0"/>
              <a:t>Suppliers paid on-time - increased payment discounts.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sz="1800" dirty="0"/>
              <a:t>Direct time saving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sz="1800" dirty="0"/>
              <a:t>Improved vendor relationship: better opportunities for discounts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sz="1800" dirty="0"/>
              <a:t>Better visibility and tracking of invoices. 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sz="1800" dirty="0"/>
              <a:t>Enables Preferred Suppliers practice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sz="1800" dirty="0"/>
              <a:t>Can facilitate drive to increase PO coverage and Approved Buyer spend 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endParaRPr lang="en-US" sz="2400" dirty="0"/>
          </a:p>
          <a:p>
            <a:pPr marL="228600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</a:pPr>
            <a:r>
              <a:rPr lang="en-US" sz="1800" b="1" dirty="0"/>
              <a:t>   Finance Benefits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sz="1800" dirty="0"/>
              <a:t>Cost savings in invoice processing due to automation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sz="1800" dirty="0"/>
              <a:t>Less query resolution due to better on time payment rate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sz="1800" dirty="0"/>
              <a:t>Less need for rework, less invoices rejected due to better data entry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sz="1800" dirty="0"/>
              <a:t>Improved on time payment rate </a:t>
            </a:r>
          </a:p>
          <a:p>
            <a:pPr lvl="2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</a:pPr>
            <a:endParaRPr lang="en-US" sz="1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8625" y="152400"/>
            <a:ext cx="82454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TUNGSTEN NETWORK </a:t>
            </a:r>
            <a:r>
              <a:rPr lang="en-US" sz="3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BENEFITS</a:t>
            </a: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800" kern="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HP BUSINESS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57188" y="1308100"/>
            <a:ext cx="8458200" cy="5334000"/>
          </a:xfrm>
          <a:prstGeom prst="rect">
            <a:avLst/>
          </a:prstGeom>
        </p:spPr>
        <p:txBody>
          <a:bodyPr/>
          <a:lstStyle/>
          <a:p>
            <a:pPr marL="228600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  <a:buFont typeface="Wingdings" pitchFamily="2" charset="2"/>
              <a:buChar char="q"/>
            </a:pPr>
            <a:r>
              <a:rPr lang="en-US" sz="1800" b="1" dirty="0"/>
              <a:t> Available to All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sz="1800" dirty="0"/>
              <a:t>Only </a:t>
            </a:r>
            <a:r>
              <a:rPr lang="en-US" sz="1800" dirty="0" err="1"/>
              <a:t>E-invoicing</a:t>
            </a:r>
            <a:r>
              <a:rPr lang="en-US" sz="1800" dirty="0"/>
              <a:t> solution available to all types of suppliers as they are offered 2 different possibilities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sz="1800" dirty="0"/>
              <a:t>Higher cost fully automated approach or lower cost more manual option.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Wingdings" pitchFamily="2" charset="2"/>
              <a:buNone/>
            </a:pPr>
            <a:endParaRPr lang="en-US" sz="1800" dirty="0"/>
          </a:p>
          <a:p>
            <a:pPr marL="228600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  <a:buFont typeface="Wingdings" pitchFamily="2" charset="2"/>
              <a:buChar char="q"/>
            </a:pPr>
            <a:r>
              <a:rPr lang="en-US" sz="1800" b="1" dirty="0"/>
              <a:t> Cost Savings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sz="1800" dirty="0"/>
              <a:t>Through automation in the suppliers billing process (invoice creation, paper handling, delivery, and archiving)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sz="1800" dirty="0"/>
              <a:t>Through decrease follow up on delayed payments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sz="1800" dirty="0"/>
              <a:t>Decrease in DSO -  improved Cash flow/Interests due to greater on time  payment rate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sz="1800" dirty="0"/>
              <a:t>Through less need for rework, less invoices rejected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Wingdings" pitchFamily="2" charset="2"/>
              <a:buNone/>
            </a:pPr>
            <a:endParaRPr lang="en-US" sz="1800" dirty="0"/>
          </a:p>
          <a:p>
            <a:pPr marL="228600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100000"/>
              <a:buFont typeface="Wingdings" pitchFamily="2" charset="2"/>
              <a:buChar char="q"/>
            </a:pPr>
            <a:r>
              <a:rPr lang="en-US" sz="1800" dirty="0"/>
              <a:t> </a:t>
            </a:r>
            <a:r>
              <a:rPr lang="en-US" sz="1800" b="1" dirty="0"/>
              <a:t>Guaranteed Invoice delivery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sz="1800" dirty="0"/>
              <a:t>Improved accuracy of data input and 100% delivery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sz="1800" dirty="0"/>
              <a:t>Electronic Audit Trail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sz="1800" dirty="0"/>
              <a:t>Improved Supplier/Buyer relationship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28625" y="171450"/>
            <a:ext cx="82454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ts val="0"/>
              </a:spcBef>
              <a:defRPr/>
            </a:pP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TUNGSTEN NETWORK BENEFITS</a:t>
            </a:r>
            <a:endParaRPr lang="en-US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0"/>
              </a:spcBef>
              <a:defRPr/>
            </a:pPr>
            <a:r>
              <a:rPr lang="en-US" sz="2800" kern="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SUPPLIER BUSINESS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0_light_52906_1">
  <a:themeElements>
    <a:clrScheme name="2000_light_52906_1 1">
      <a:dk1>
        <a:srgbClr val="000000"/>
      </a:dk1>
      <a:lt1>
        <a:srgbClr val="FFFFFF"/>
      </a:lt1>
      <a:dk2>
        <a:srgbClr val="000000"/>
      </a:dk2>
      <a:lt2>
        <a:srgbClr val="CBC9BD"/>
      </a:lt2>
      <a:accent1>
        <a:srgbClr val="0071B4"/>
      </a:accent1>
      <a:accent2>
        <a:srgbClr val="64B900"/>
      </a:accent2>
      <a:accent3>
        <a:srgbClr val="FFFFFF"/>
      </a:accent3>
      <a:accent4>
        <a:srgbClr val="000000"/>
      </a:accent4>
      <a:accent5>
        <a:srgbClr val="AABBD6"/>
      </a:accent5>
      <a:accent6>
        <a:srgbClr val="5AA700"/>
      </a:accent6>
      <a:hlink>
        <a:srgbClr val="EB5F01"/>
      </a:hlink>
      <a:folHlink>
        <a:srgbClr val="CC0066"/>
      </a:folHlink>
    </a:clrScheme>
    <a:fontScheme name="2000_light_52906_1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utura Bk" pitchFamily="34" charset="0"/>
          </a:defRPr>
        </a:defPPr>
      </a:lstStyle>
    </a:lnDef>
  </a:objectDefaults>
  <a:extraClrSchemeLst>
    <a:extraClrScheme>
      <a:clrScheme name="2000_light_52906_1 1">
        <a:dk1>
          <a:srgbClr val="000000"/>
        </a:dk1>
        <a:lt1>
          <a:srgbClr val="FFFFFF"/>
        </a:lt1>
        <a:dk2>
          <a:srgbClr val="000000"/>
        </a:dk2>
        <a:lt2>
          <a:srgbClr val="CBC9BD"/>
        </a:lt2>
        <a:accent1>
          <a:srgbClr val="0071B4"/>
        </a:accent1>
        <a:accent2>
          <a:srgbClr val="64B900"/>
        </a:accent2>
        <a:accent3>
          <a:srgbClr val="FFFFFF"/>
        </a:accent3>
        <a:accent4>
          <a:srgbClr val="000000"/>
        </a:accent4>
        <a:accent5>
          <a:srgbClr val="AABBD6"/>
        </a:accent5>
        <a:accent6>
          <a:srgbClr val="5AA700"/>
        </a:accent6>
        <a:hlink>
          <a:srgbClr val="EB5F01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2000_light_52906_1</Template>
  <TotalTime>15005</TotalTime>
  <Words>645</Words>
  <Application>Microsoft Office PowerPoint</Application>
  <PresentationFormat>On-screen Show (4:3)</PresentationFormat>
  <Paragraphs>80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  <vt:variant>
        <vt:lpstr>Custom Shows</vt:lpstr>
      </vt:variant>
      <vt:variant>
        <vt:i4>7</vt:i4>
      </vt:variant>
    </vt:vector>
  </HeadingPairs>
  <TitlesOfParts>
    <vt:vector size="20" baseType="lpstr">
      <vt:lpstr>ＭＳ Ｐゴシック</vt:lpstr>
      <vt:lpstr>Arial</vt:lpstr>
      <vt:lpstr>Futura Bk</vt:lpstr>
      <vt:lpstr>Futura Hv</vt:lpstr>
      <vt:lpstr>Futura Lt</vt:lpstr>
      <vt:lpstr>Wingdings</vt:lpstr>
      <vt:lpstr>2000_light_52906_1</vt:lpstr>
      <vt:lpstr>TUNGSTEN NETWORK AND PAPER INVOICING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What's new</vt:lpstr>
      <vt:lpstr>Setting up the template</vt:lpstr>
      <vt:lpstr>New Layouts</vt:lpstr>
      <vt:lpstr>Using the HP template</vt:lpstr>
      <vt:lpstr>Creating visuals</vt:lpstr>
      <vt:lpstr>File Formatting</vt:lpstr>
      <vt:lpstr>Additional information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HP Template</dc:subject>
  <dc:creator>tedbuszk</dc:creator>
  <cp:keywords>Template</cp:keywords>
  <dc:description>This template was designed for users of PowerPoint 2000</dc:description>
  <cp:lastModifiedBy>Katarzyna Szymanska</cp:lastModifiedBy>
  <cp:revision>618</cp:revision>
  <dcterms:created xsi:type="dcterms:W3CDTF">2006-06-09T16:35:59Z</dcterms:created>
  <dcterms:modified xsi:type="dcterms:W3CDTF">2020-04-27T10:35:03Z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0x010100BD66241466DBF645AA4301228ACFA041</vt:lpwstr>
  </property>
</Properties>
</file>